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94" r:id="rId2"/>
    <p:sldId id="274" r:id="rId3"/>
    <p:sldId id="275" r:id="rId4"/>
    <p:sldId id="276" r:id="rId5"/>
    <p:sldId id="279" r:id="rId6"/>
    <p:sldId id="286" r:id="rId7"/>
    <p:sldId id="261" r:id="rId8"/>
    <p:sldId id="278" r:id="rId9"/>
    <p:sldId id="263" r:id="rId10"/>
    <p:sldId id="257" r:id="rId11"/>
    <p:sldId id="270" r:id="rId12"/>
    <p:sldId id="259" r:id="rId13"/>
    <p:sldId id="260" r:id="rId14"/>
    <p:sldId id="281" r:id="rId15"/>
    <p:sldId id="264" r:id="rId16"/>
    <p:sldId id="266" r:id="rId17"/>
    <p:sldId id="267" r:id="rId18"/>
    <p:sldId id="268" r:id="rId19"/>
    <p:sldId id="287" r:id="rId20"/>
    <p:sldId id="288" r:id="rId21"/>
    <p:sldId id="289" r:id="rId22"/>
    <p:sldId id="269" r:id="rId23"/>
    <p:sldId id="272" r:id="rId24"/>
    <p:sldId id="290" r:id="rId25"/>
    <p:sldId id="282" r:id="rId26"/>
    <p:sldId id="283" r:id="rId27"/>
    <p:sldId id="291" r:id="rId28"/>
    <p:sldId id="293" r:id="rId29"/>
    <p:sldId id="29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6" autoAdjust="0"/>
    <p:restoredTop sz="96763" autoAdjust="0"/>
  </p:normalViewPr>
  <p:slideViewPr>
    <p:cSldViewPr snapToGrid="0">
      <p:cViewPr varScale="1">
        <p:scale>
          <a:sx n="122" d="100"/>
          <a:sy n="122" d="100"/>
        </p:scale>
        <p:origin x="2280" y="101"/>
      </p:cViewPr>
      <p:guideLst/>
    </p:cSldViewPr>
  </p:slideViewPr>
  <p:outlineViewPr>
    <p:cViewPr>
      <p:scale>
        <a:sx n="33" d="100"/>
        <a:sy n="33" d="100"/>
      </p:scale>
      <p:origin x="0" y="-1395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39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229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82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32000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775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514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202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507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1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72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1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513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49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841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495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054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35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A532FE2-2DA6-4190-B206-F5BB49DF417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ECB62-5AD6-4353-9A2E-F721F884E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3384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ata.chhs.ca.gov/dataset/facility-profile-attribute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insurance.ca.gov/01-consumers/110-health/20-look/hcpcarriers.cfm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cms.gov/Medicare/Medicare-Fee-for-Service-Payment/PhysicianFeeSched/PFS-Relative-Value-File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fairhealthconsumer.org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slide" Target="slide2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27.xml"/><Relationship Id="rId5" Type="http://schemas.openxmlformats.org/officeDocument/2006/relationships/slide" Target="slide6.xml"/><Relationship Id="rId10" Type="http://schemas.openxmlformats.org/officeDocument/2006/relationships/slide" Target="slide26.xml"/><Relationship Id="rId4" Type="http://schemas.openxmlformats.org/officeDocument/2006/relationships/slide" Target="slide5.xml"/><Relationship Id="rId9" Type="http://schemas.openxmlformats.org/officeDocument/2006/relationships/slide" Target="slide2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ata.chhs.ca.gov/dataset/chargemaster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1447800"/>
            <a:ext cx="9592377" cy="3337142"/>
          </a:xfrm>
        </p:spPr>
        <p:txBody>
          <a:bodyPr/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Slide Deck </a:t>
            </a:r>
            <a:r>
              <a:rPr lang="en-US" dirty="0" smtClean="0"/>
              <a:t>for California </a:t>
            </a:r>
            <a:r>
              <a:rPr lang="en-US" dirty="0" smtClean="0"/>
              <a:t>Hospital </a:t>
            </a:r>
            <a:r>
              <a:rPr lang="en-US" dirty="0" smtClean="0"/>
              <a:t>Charges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4865063"/>
            <a:ext cx="9536009" cy="77791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Thought process for creating a Database </a:t>
            </a:r>
            <a:r>
              <a:rPr lang="en-US" dirty="0" smtClean="0"/>
              <a:t>to easily access California hospital charges and all related costs for patient transparency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59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57B44-B0E5-4768-A727-53E7C3F5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934" y="247989"/>
            <a:ext cx="9404723" cy="997280"/>
          </a:xfrm>
        </p:spPr>
        <p:txBody>
          <a:bodyPr/>
          <a:lstStyle/>
          <a:p>
            <a:r>
              <a:rPr lang="en-US" dirty="0"/>
              <a:t>2. Hospital Profile Dataset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21517" y="1110343"/>
            <a:ext cx="10443410" cy="5077326"/>
          </a:xfrm>
        </p:spPr>
        <p:txBody>
          <a:bodyPr/>
          <a:lstStyle/>
          <a:p>
            <a:r>
              <a:rPr lang="en-US" dirty="0"/>
              <a:t>Downloaded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data.chhs.ca.gov/dataset/facility-profile-attributes</a:t>
            </a:r>
            <a:endParaRPr lang="en-US" dirty="0" smtClean="0"/>
          </a:p>
          <a:p>
            <a:r>
              <a:rPr lang="en-US" dirty="0" smtClean="0"/>
              <a:t>Used to compare nearby hospital costs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875" y="2029472"/>
            <a:ext cx="8910011" cy="444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49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57B44-B0E5-4768-A727-53E7C3F5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723" y="208878"/>
            <a:ext cx="9404723" cy="1017445"/>
          </a:xfrm>
        </p:spPr>
        <p:txBody>
          <a:bodyPr/>
          <a:lstStyle/>
          <a:p>
            <a:r>
              <a:rPr lang="en-US" dirty="0"/>
              <a:t>3. Insurance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809" y="1130529"/>
            <a:ext cx="11225462" cy="5281864"/>
          </a:xfrm>
        </p:spPr>
        <p:txBody>
          <a:bodyPr/>
          <a:lstStyle/>
          <a:p>
            <a:r>
              <a:rPr lang="en-US" dirty="0"/>
              <a:t>Table copied from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www.insurance.ca.gov/01-consumers/110-health/20-look/hcpcarriers.cfm</a:t>
            </a:r>
            <a:endParaRPr lang="en-US" dirty="0" smtClean="0"/>
          </a:p>
          <a:p>
            <a:r>
              <a:rPr lang="en-US" dirty="0" smtClean="0"/>
              <a:t>List all the valid insurances accepted in California</a:t>
            </a:r>
          </a:p>
          <a:p>
            <a:r>
              <a:rPr lang="en-US" dirty="0" smtClean="0"/>
              <a:t>Will be used to find accepted insurances per hospital (slide 19)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53" t="826" r="2147" b="50574"/>
          <a:stretch/>
        </p:blipFill>
        <p:spPr>
          <a:xfrm>
            <a:off x="2143054" y="2760098"/>
            <a:ext cx="7526392" cy="401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184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BC87E-ECC2-4B81-AC46-BC65E1585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31" y="278546"/>
            <a:ext cx="9404723" cy="1400530"/>
          </a:xfrm>
        </p:spPr>
        <p:txBody>
          <a:bodyPr/>
          <a:lstStyle/>
          <a:p>
            <a:r>
              <a:rPr lang="en-US" dirty="0"/>
              <a:t>4. CPT Dataset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934" y="1527039"/>
            <a:ext cx="6590712" cy="4772297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/>
              <a:t>Downloaded </a:t>
            </a:r>
            <a:r>
              <a:rPr lang="en-US" sz="1800" dirty="0"/>
              <a:t>from </a:t>
            </a:r>
            <a:r>
              <a:rPr lang="en-US" sz="1800" dirty="0">
                <a:hlinkClick r:id="rId2"/>
              </a:rPr>
              <a:t>https://</a:t>
            </a:r>
            <a:r>
              <a:rPr lang="en-US" sz="1800" dirty="0" smtClean="0">
                <a:hlinkClick r:id="rId2"/>
              </a:rPr>
              <a:t>www.cms.gov/Medicare/Medicare-Fee-for-Service-Payment/PhysicianFeeSched/PFS-Relative-Value-Files</a:t>
            </a:r>
            <a:endParaRPr lang="en-US" sz="1800" dirty="0" smtClean="0"/>
          </a:p>
          <a:p>
            <a:pPr>
              <a:lnSpc>
                <a:spcPct val="150000"/>
              </a:lnSpc>
            </a:pPr>
            <a:r>
              <a:rPr lang="en-US" sz="1800" dirty="0" smtClean="0"/>
              <a:t>Help find procedure codes based on description easier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Use HCPCS datasets </a:t>
            </a:r>
            <a:endParaRPr lang="en-US" sz="1800" dirty="0"/>
          </a:p>
          <a:p>
            <a:pPr lvl="1">
              <a:lnSpc>
                <a:spcPct val="150000"/>
              </a:lnSpc>
            </a:pPr>
            <a:r>
              <a:rPr lang="en-US" dirty="0" smtClean="0"/>
              <a:t>“</a:t>
            </a:r>
            <a:r>
              <a:rPr lang="en-US" dirty="0"/>
              <a:t>Level </a:t>
            </a:r>
            <a:r>
              <a:rPr lang="en-US" dirty="0" smtClean="0"/>
              <a:t>one [HCPCS] </a:t>
            </a:r>
            <a:r>
              <a:rPr lang="en-US" dirty="0"/>
              <a:t>is </a:t>
            </a:r>
            <a:r>
              <a:rPr lang="en-US" dirty="0" smtClean="0"/>
              <a:t>identical </a:t>
            </a:r>
            <a:r>
              <a:rPr lang="en-US" dirty="0"/>
              <a:t>to CPT, though technically those codes, when used to bill Medicare or Medicaid, are HCPCS codes</a:t>
            </a:r>
            <a:r>
              <a:rPr lang="en-US" dirty="0" smtClean="0"/>
              <a:t>” – Medical Billing and Coding</a:t>
            </a:r>
            <a:endParaRPr lang="en-US" dirty="0"/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110" y="1593305"/>
            <a:ext cx="4762092" cy="463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045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B9566-E64A-4E3F-818F-670BB9D07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643" y="394201"/>
            <a:ext cx="9299077" cy="999170"/>
          </a:xfrm>
        </p:spPr>
        <p:txBody>
          <a:bodyPr/>
          <a:lstStyle/>
          <a:p>
            <a:r>
              <a:rPr lang="en-US" dirty="0"/>
              <a:t>5. Patient Expenses Dataset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71643" y="1221263"/>
            <a:ext cx="11537180" cy="5240497"/>
          </a:xfrm>
        </p:spPr>
        <p:txBody>
          <a:bodyPr>
            <a:normAutofit/>
          </a:bodyPr>
          <a:lstStyle/>
          <a:p>
            <a:r>
              <a:rPr lang="en-US" sz="1800" dirty="0" smtClean="0"/>
              <a:t>Scraped </a:t>
            </a:r>
            <a:r>
              <a:rPr lang="en-US" sz="1800" dirty="0"/>
              <a:t>from </a:t>
            </a:r>
            <a:r>
              <a:rPr lang="en-US" sz="1800" dirty="0">
                <a:hlinkClick r:id="rId2"/>
              </a:rPr>
              <a:t>https://www.fairhealthconsumer.org</a:t>
            </a:r>
            <a:r>
              <a:rPr lang="en-US" sz="1800" dirty="0" smtClean="0">
                <a:hlinkClick r:id="rId2"/>
              </a:rPr>
              <a:t>/</a:t>
            </a:r>
            <a:endParaRPr lang="en-US" sz="1800" dirty="0"/>
          </a:p>
          <a:p>
            <a:r>
              <a:rPr lang="en-US" sz="1800" dirty="0" smtClean="0"/>
              <a:t>Find the cost of each procedure per hospital based on insurance (in-network vs out-of-network)</a:t>
            </a:r>
          </a:p>
          <a:p>
            <a:r>
              <a:rPr lang="en-US" sz="1800" dirty="0" smtClean="0"/>
              <a:t>Allows to compare prices taking insurance (or no insurance) into account</a:t>
            </a:r>
          </a:p>
          <a:p>
            <a:endParaRPr lang="en-US" dirty="0"/>
          </a:p>
          <a:p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442" y="2540147"/>
            <a:ext cx="7126964" cy="408063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697022" y="4867838"/>
            <a:ext cx="1806216" cy="90699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615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22D2F-6713-4657-9BD6-A5803D2F1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05" y="623571"/>
            <a:ext cx="10260990" cy="35238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Transformation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425B9-2ABC-4FBA-90B1-DBFAEA949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3294" y="4777380"/>
            <a:ext cx="9014518" cy="118809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b="0" i="0" kern="1200" cap="all" dirty="0" smtClean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Explanation of How Raw Data was transformed into Clean Dataframes</a:t>
            </a:r>
            <a:endParaRPr lang="en-US" sz="2400" b="0" i="0" kern="1200" cap="all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64920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4F76A-C615-4120-80B8-1EBEC98AF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635" y="1384661"/>
            <a:ext cx="11512731" cy="469392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Problems: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smtClean="0"/>
              <a:t>Each </a:t>
            </a:r>
            <a:r>
              <a:rPr lang="en-US" dirty="0"/>
              <a:t>hospital submitted data under different excel files, sheet names, table formats, </a:t>
            </a:r>
            <a:r>
              <a:rPr lang="en-US" dirty="0" smtClean="0"/>
              <a:t>etc.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Makes </a:t>
            </a:r>
            <a:r>
              <a:rPr lang="en-US" sz="2000" dirty="0"/>
              <a:t>it hard to find the target ‘Common OP Procedures’ table. 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Procedure to find target sheet: </a:t>
            </a:r>
            <a:endParaRPr lang="en-US" dirty="0"/>
          </a:p>
          <a:p>
            <a:pPr marL="85725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Script to extract all target sheets (next slide)</a:t>
            </a:r>
          </a:p>
          <a:p>
            <a:pPr marL="85725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Look through each sheet in every excel file in each hospital folder</a:t>
            </a:r>
          </a:p>
          <a:p>
            <a:pPr marL="85725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Check if known header of target form exist in the sheet</a:t>
            </a:r>
          </a:p>
          <a:p>
            <a:pPr marL="85725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Track excel file path and sheet name that meets criteria.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DEAB20F-EF36-4E29-BDC5-3B9A9F8EF496}"/>
              </a:ext>
            </a:extLst>
          </p:cNvPr>
          <p:cNvSpPr txBox="1">
            <a:spLocks/>
          </p:cNvSpPr>
          <p:nvPr/>
        </p:nvSpPr>
        <p:spPr>
          <a:xfrm>
            <a:off x="201972" y="261129"/>
            <a:ext cx="9404723" cy="9145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1. Charge Master Dataset</a:t>
            </a:r>
          </a:p>
        </p:txBody>
      </p:sp>
    </p:spTree>
    <p:extLst>
      <p:ext uri="{BB962C8B-B14F-4D97-AF65-F5344CB8AC3E}">
        <p14:creationId xmlns:p14="http://schemas.microsoft.com/office/powerpoint/2010/main" val="1072889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91AA999-B261-4F0D-AEF9-719A92918022}"/>
              </a:ext>
            </a:extLst>
          </p:cNvPr>
          <p:cNvSpPr txBox="1">
            <a:spLocks/>
          </p:cNvSpPr>
          <p:nvPr/>
        </p:nvSpPr>
        <p:spPr>
          <a:xfrm>
            <a:off x="444034" y="5763274"/>
            <a:ext cx="5225246" cy="576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Each hospital’s form (raw data)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5B5A44F-B8A3-4B9D-9139-91C08CB510E8}"/>
              </a:ext>
            </a:extLst>
          </p:cNvPr>
          <p:cNvSpPr/>
          <p:nvPr/>
        </p:nvSpPr>
        <p:spPr>
          <a:xfrm>
            <a:off x="6021795" y="4186155"/>
            <a:ext cx="698904" cy="3785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03B8B0E-EB3D-4B1D-BE14-E1A6BDB3C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34" y="2010199"/>
            <a:ext cx="5455833" cy="3663436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AEDC687-2091-4EAD-8A8F-26BEFE16D3EA}"/>
              </a:ext>
            </a:extLst>
          </p:cNvPr>
          <p:cNvSpPr txBox="1">
            <a:spLocks/>
          </p:cNvSpPr>
          <p:nvPr/>
        </p:nvSpPr>
        <p:spPr>
          <a:xfrm>
            <a:off x="6842627" y="5763274"/>
            <a:ext cx="4637491" cy="889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Found filename and sheet name of target forms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DEAB20F-EF36-4E29-BDC5-3B9A9F8EF496}"/>
              </a:ext>
            </a:extLst>
          </p:cNvPr>
          <p:cNvSpPr txBox="1">
            <a:spLocks/>
          </p:cNvSpPr>
          <p:nvPr/>
        </p:nvSpPr>
        <p:spPr>
          <a:xfrm>
            <a:off x="304966" y="250005"/>
            <a:ext cx="9404723" cy="8706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1. Charge Master </a:t>
            </a:r>
            <a:r>
              <a:rPr lang="en-US" dirty="0" smtClean="0"/>
              <a:t>Dataset (cont.)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627" y="1257859"/>
            <a:ext cx="4713882" cy="463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945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4F76A-C615-4120-80B8-1EBEC98AF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178" y="1687221"/>
            <a:ext cx="11512731" cy="4693922"/>
          </a:xfrm>
        </p:spPr>
        <p:txBody>
          <a:bodyPr>
            <a:normAutofit/>
          </a:bodyPr>
          <a:lstStyle/>
          <a:p>
            <a:r>
              <a:rPr lang="en-US" sz="2200" dirty="0" smtClean="0"/>
              <a:t>After </a:t>
            </a:r>
            <a:r>
              <a:rPr lang="en-US" sz="2200" dirty="0"/>
              <a:t>finding all target form locations: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000" dirty="0"/>
              <a:t>Read each sheet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000" dirty="0"/>
              <a:t>Extract only rows with valid CPT code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000" dirty="0"/>
              <a:t>Clean CPT codes</a:t>
            </a:r>
          </a:p>
          <a:p>
            <a:pPr marL="1371600" lvl="2" indent="-457200">
              <a:buFont typeface="+mj-lt"/>
              <a:buAutoNum type="arabicPeriod"/>
            </a:pPr>
            <a:endParaRPr lang="en-US" sz="2000" dirty="0"/>
          </a:p>
          <a:p>
            <a:pPr marL="1371600" lvl="2" indent="-457200">
              <a:buFont typeface="+mj-lt"/>
              <a:buAutoNum type="arabicPeriod"/>
            </a:pPr>
            <a:endParaRPr lang="en-US" sz="2000" dirty="0"/>
          </a:p>
          <a:p>
            <a:pPr marL="1371600" lvl="2" indent="-457200">
              <a:buFont typeface="+mj-lt"/>
              <a:buAutoNum type="arabicPeriod"/>
            </a:pPr>
            <a:r>
              <a:rPr lang="en-US" sz="2000" dirty="0"/>
              <a:t>Combine all data frames to include all hospitals.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000" dirty="0"/>
              <a:t>Final table columns: Hospital, Description, CPT Code, Cost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DEAB20F-EF36-4E29-BDC5-3B9A9F8EF496}"/>
              </a:ext>
            </a:extLst>
          </p:cNvPr>
          <p:cNvSpPr txBox="1">
            <a:spLocks/>
          </p:cNvSpPr>
          <p:nvPr/>
        </p:nvSpPr>
        <p:spPr>
          <a:xfrm>
            <a:off x="184557" y="517185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1. Charge Master </a:t>
            </a:r>
            <a:r>
              <a:rPr lang="en-US" dirty="0" smtClean="0"/>
              <a:t>Dataset (cont.)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752" y="3548739"/>
            <a:ext cx="5120342" cy="439784"/>
          </a:xfrm>
          <a:prstGeom prst="rect">
            <a:avLst/>
          </a:prstGeom>
        </p:spPr>
      </p:pic>
      <p:sp>
        <p:nvSpPr>
          <p:cNvPr id="6" name="Arrow: Right 8">
            <a:extLst>
              <a:ext uri="{FF2B5EF4-FFF2-40B4-BE49-F238E27FC236}">
                <a16:creationId xmlns:a16="http://schemas.microsoft.com/office/drawing/2014/main" id="{65B5A44F-B8A3-4B9D-9139-91C08CB510E8}"/>
              </a:ext>
            </a:extLst>
          </p:cNvPr>
          <p:cNvSpPr/>
          <p:nvPr/>
        </p:nvSpPr>
        <p:spPr>
          <a:xfrm>
            <a:off x="6948700" y="3667876"/>
            <a:ext cx="431257" cy="201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570" t="7253" r="1962" b="8184"/>
          <a:stretch/>
        </p:blipFill>
        <p:spPr>
          <a:xfrm>
            <a:off x="7641169" y="3386418"/>
            <a:ext cx="3746074" cy="80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419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AB20F-EF36-4E29-BDC5-3B9A9F8EF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91" y="237230"/>
            <a:ext cx="9404723" cy="1400530"/>
          </a:xfrm>
        </p:spPr>
        <p:txBody>
          <a:bodyPr/>
          <a:lstStyle/>
          <a:p>
            <a:r>
              <a:rPr lang="en-US" dirty="0" smtClean="0"/>
              <a:t>1. Charge Master </a:t>
            </a:r>
            <a:r>
              <a:rPr lang="en-US" dirty="0"/>
              <a:t>Dataset (cont</a:t>
            </a:r>
            <a:r>
              <a:rPr lang="en-US" dirty="0" smtClean="0"/>
              <a:t>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68ED0-3D02-441A-861E-60A2F3764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523" y="1142048"/>
            <a:ext cx="10515600" cy="4351338"/>
          </a:xfrm>
        </p:spPr>
        <p:txBody>
          <a:bodyPr/>
          <a:lstStyle/>
          <a:p>
            <a:r>
              <a:rPr lang="en-US" dirty="0" smtClean="0"/>
              <a:t>Final </a:t>
            </a:r>
            <a:r>
              <a:rPr lang="en-US" dirty="0"/>
              <a:t>charge masters dataset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454" y="1740037"/>
            <a:ext cx="8770583" cy="4782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56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57B44-B0E5-4768-A727-53E7C3F5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934" y="247989"/>
            <a:ext cx="9404723" cy="997280"/>
          </a:xfrm>
        </p:spPr>
        <p:txBody>
          <a:bodyPr/>
          <a:lstStyle/>
          <a:p>
            <a:r>
              <a:rPr lang="en-US" dirty="0"/>
              <a:t>2. Hospital Profile Dataset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21517" y="1110343"/>
            <a:ext cx="10443410" cy="5077326"/>
          </a:xfrm>
        </p:spPr>
        <p:txBody>
          <a:bodyPr/>
          <a:lstStyle/>
          <a:p>
            <a:r>
              <a:rPr lang="en-US" dirty="0" smtClean="0"/>
              <a:t>Drop unnecessary columns</a:t>
            </a:r>
          </a:p>
          <a:p>
            <a:r>
              <a:rPr lang="en-US" dirty="0" smtClean="0"/>
              <a:t>Final columns: faculty_desc, site_address1, site_address2, site_city, site_zip, site_x_coordinate, site_y_coordinate, oshpd_id, license_type_desc, license_category_desc, license_number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719" y="2606688"/>
            <a:ext cx="8316686" cy="41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66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C0A11-21FA-496D-B935-FCA199226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7B9EC-47A7-4393-871B-C2E96365C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607" y="1846381"/>
            <a:ext cx="10421596" cy="4501735"/>
          </a:xfrm>
        </p:spPr>
        <p:txBody>
          <a:bodyPr>
            <a:normAutofit fontScale="850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hlinkClick r:id="rId2" action="ppaction://hlinksldjump"/>
              </a:rPr>
              <a:t>Purpose</a:t>
            </a:r>
            <a:r>
              <a:rPr lang="en-US" sz="2400" b="1" dirty="0"/>
              <a:t> </a:t>
            </a:r>
            <a:r>
              <a:rPr lang="en-US" sz="2400" b="1" dirty="0" smtClean="0"/>
              <a:t>………………………………………………………………………………….... 2</a:t>
            </a: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 smtClean="0">
                <a:hlinkClick r:id="rId3" action="ppaction://hlinksldjump"/>
              </a:rPr>
              <a:t>Background</a:t>
            </a:r>
            <a:r>
              <a:rPr lang="en-US" sz="2400" b="1" dirty="0" smtClean="0"/>
              <a:t> …………………………………………………………………………….... 3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hlinkClick r:id="rId4" action="ppaction://hlinksldjump"/>
              </a:rPr>
              <a:t>Breakdown of Current Healthcare </a:t>
            </a:r>
            <a:r>
              <a:rPr lang="en-US" sz="2400" b="1" dirty="0" smtClean="0">
                <a:hlinkClick r:id="rId4" action="ppaction://hlinksldjump"/>
              </a:rPr>
              <a:t>Costs </a:t>
            </a:r>
            <a:r>
              <a:rPr lang="en-US" sz="2400" b="1" dirty="0" smtClean="0"/>
              <a:t>…………………………………………… 4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hlinkClick r:id="rId5" action="ppaction://hlinksldjump"/>
              </a:rPr>
              <a:t>Proposed Solution </a:t>
            </a:r>
            <a:r>
              <a:rPr lang="en-US" sz="2400" b="1" dirty="0" smtClean="0"/>
              <a:t>…………………………………………..…………………………... 5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 smtClean="0">
                <a:hlinkClick r:id="rId6" action="ppaction://hlinksldjump"/>
              </a:rPr>
              <a:t>Proposed Solution Overview </a:t>
            </a:r>
            <a:r>
              <a:rPr lang="en-US" sz="2400" b="1" dirty="0" smtClean="0"/>
              <a:t>………………………………………………………….. 6</a:t>
            </a: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 smtClean="0">
                <a:hlinkClick r:id="rId7" action="ppaction://hlinksldjump"/>
              </a:rPr>
              <a:t>Data </a:t>
            </a:r>
            <a:r>
              <a:rPr lang="en-US" sz="2400" b="1" dirty="0">
                <a:hlinkClick r:id="rId7" action="ppaction://hlinksldjump"/>
              </a:rPr>
              <a:t>Exploration </a:t>
            </a:r>
            <a:r>
              <a:rPr lang="en-US" sz="2400" b="1" dirty="0" smtClean="0"/>
              <a:t>……………………………………………………………………… 7-12 </a:t>
            </a: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hlinkClick r:id="rId8" action="ppaction://hlinksldjump"/>
              </a:rPr>
              <a:t>Data Transformation </a:t>
            </a:r>
            <a:r>
              <a:rPr lang="en-US" sz="2400" b="1" dirty="0" smtClean="0"/>
              <a:t>…………………………………………………………………..13-23</a:t>
            </a: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hlinkClick r:id="rId9" action="ppaction://hlinksldjump"/>
              </a:rPr>
              <a:t>Migration to </a:t>
            </a:r>
            <a:r>
              <a:rPr lang="en-US" sz="2400" b="1" dirty="0" smtClean="0">
                <a:hlinkClick r:id="rId9" action="ppaction://hlinksldjump"/>
              </a:rPr>
              <a:t>PySpark </a:t>
            </a:r>
            <a:r>
              <a:rPr lang="en-US" sz="2400" b="1" dirty="0" smtClean="0"/>
              <a:t>…………………………………………………………………… 24</a:t>
            </a: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hlinkClick r:id="rId10" action="ppaction://hlinksldjump"/>
              </a:rPr>
              <a:t>Data </a:t>
            </a:r>
            <a:r>
              <a:rPr lang="en-US" sz="2400" b="1" dirty="0" smtClean="0">
                <a:hlinkClick r:id="rId10" action="ppaction://hlinksldjump"/>
              </a:rPr>
              <a:t>Pipeline </a:t>
            </a:r>
            <a:r>
              <a:rPr lang="en-US" sz="2400" b="1" dirty="0" smtClean="0"/>
              <a:t>…………………………………………………………………………….. 25</a:t>
            </a: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hlinkClick r:id="rId11" action="ppaction://hlinksldjump"/>
              </a:rPr>
              <a:t>Test Suite </a:t>
            </a:r>
            <a:r>
              <a:rPr lang="en-US" sz="2400" b="1" dirty="0" smtClean="0"/>
              <a:t>…………………………………………..………………………………….... 26-27 </a:t>
            </a: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hlinkClick r:id="rId12" action="ppaction://hlinksldjump"/>
              </a:rPr>
              <a:t>Dashboard</a:t>
            </a:r>
            <a:r>
              <a:rPr lang="en-US" sz="2400" b="1" dirty="0"/>
              <a:t> </a:t>
            </a:r>
            <a:r>
              <a:rPr lang="en-US" sz="2400" b="1" dirty="0" smtClean="0"/>
              <a:t>………………………………………….…………………………………….. 28</a:t>
            </a:r>
            <a:endParaRPr lang="en-US" sz="2400" b="1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448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57B44-B0E5-4768-A727-53E7C3F5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723" y="208878"/>
            <a:ext cx="9404723" cy="1017445"/>
          </a:xfrm>
        </p:spPr>
        <p:txBody>
          <a:bodyPr/>
          <a:lstStyle/>
          <a:p>
            <a:r>
              <a:rPr lang="en-US" dirty="0"/>
              <a:t>3. Insurance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50" y="1226323"/>
            <a:ext cx="11373395" cy="517289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Original insurance dataset did not have to transformed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However, insurance data was used to find another dataset -&gt; Accepted Insurances</a:t>
            </a:r>
          </a:p>
          <a:p>
            <a:pPr lvl="1">
              <a:lnSpc>
                <a:spcPct val="150000"/>
              </a:lnSpc>
            </a:pPr>
            <a:r>
              <a:rPr lang="en-US" sz="2200" dirty="0" smtClean="0"/>
              <a:t>Find which hospital accepts which insurances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Took insurance names (slide 10) and hospital names slide (18)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Used Selenium to run the following procedure: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1. Google [hospital name] + ‘accepted insurances’</a:t>
            </a:r>
          </a:p>
          <a:p>
            <a:pPr lvl="2">
              <a:lnSpc>
                <a:spcPct val="150000"/>
              </a:lnSpc>
            </a:pPr>
            <a:r>
              <a:rPr lang="en-US" sz="1800" dirty="0" smtClean="0"/>
              <a:t>Example: Google searched “Kaiser Permanente accepted insurances”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2. Click first search result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3. Loop through list of insurances names and check if found on selected page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87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57B44-B0E5-4768-A727-53E7C3F5C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723" y="208878"/>
            <a:ext cx="9404723" cy="1017445"/>
          </a:xfrm>
        </p:spPr>
        <p:txBody>
          <a:bodyPr/>
          <a:lstStyle/>
          <a:p>
            <a:r>
              <a:rPr lang="en-US" dirty="0"/>
              <a:t>3. Insurance </a:t>
            </a:r>
            <a:r>
              <a:rPr lang="en-US" dirty="0" smtClean="0"/>
              <a:t>Dataset (cont.)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0017"/>
          <a:stretch/>
        </p:blipFill>
        <p:spPr>
          <a:xfrm>
            <a:off x="233087" y="1802889"/>
            <a:ext cx="6548678" cy="44647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869" y="1988338"/>
            <a:ext cx="4907283" cy="420624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91AA999-B261-4F0D-AEF9-719A92918022}"/>
              </a:ext>
            </a:extLst>
          </p:cNvPr>
          <p:cNvSpPr txBox="1">
            <a:spLocks/>
          </p:cNvSpPr>
          <p:nvPr/>
        </p:nvSpPr>
        <p:spPr>
          <a:xfrm>
            <a:off x="8604859" y="1313792"/>
            <a:ext cx="1787302" cy="576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/>
              <a:t>Cleaned data</a:t>
            </a:r>
            <a:endParaRPr lang="en-US" sz="18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91AA999-B261-4F0D-AEF9-719A92918022}"/>
              </a:ext>
            </a:extLst>
          </p:cNvPr>
          <p:cNvSpPr txBox="1">
            <a:spLocks/>
          </p:cNvSpPr>
          <p:nvPr/>
        </p:nvSpPr>
        <p:spPr>
          <a:xfrm>
            <a:off x="2519087" y="1226323"/>
            <a:ext cx="1787302" cy="576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/>
              <a:t>Scraped data</a:t>
            </a:r>
            <a:endParaRPr lang="en-US" sz="1800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5B5A44F-B8A3-4B9D-9139-91C08CB510E8}"/>
              </a:ext>
            </a:extLst>
          </p:cNvPr>
          <p:cNvSpPr/>
          <p:nvPr/>
        </p:nvSpPr>
        <p:spPr>
          <a:xfrm>
            <a:off x="5876669" y="1324303"/>
            <a:ext cx="1810191" cy="4018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491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149" y="1024791"/>
            <a:ext cx="11382103" cy="5207725"/>
          </a:xfrm>
        </p:spPr>
        <p:txBody>
          <a:bodyPr/>
          <a:lstStyle/>
          <a:p>
            <a:r>
              <a:rPr lang="en-US" dirty="0" smtClean="0"/>
              <a:t>Similar to </a:t>
            </a:r>
            <a:r>
              <a:rPr lang="en-US" dirty="0" err="1" smtClean="0"/>
              <a:t>chargemasters</a:t>
            </a:r>
            <a:r>
              <a:rPr lang="en-US" dirty="0" smtClean="0"/>
              <a:t>, also had a mix of different files</a:t>
            </a:r>
          </a:p>
          <a:p>
            <a:r>
              <a:rPr lang="en-US" sz="1800" dirty="0"/>
              <a:t>Files used:</a:t>
            </a:r>
          </a:p>
          <a:p>
            <a:pPr lvl="1"/>
            <a:r>
              <a:rPr lang="en-US" dirty="0"/>
              <a:t>Part D (last quarter of year)</a:t>
            </a:r>
          </a:p>
          <a:p>
            <a:pPr lvl="1"/>
            <a:r>
              <a:rPr lang="en-US" dirty="0"/>
              <a:t>RVU files (Relative Value Units) in text format </a:t>
            </a:r>
          </a:p>
          <a:p>
            <a:r>
              <a:rPr lang="en-US" dirty="0" smtClean="0"/>
              <a:t>Only extract first 2 columns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70BC87E-ECC2-4B81-AC46-BC65E1585EEA}"/>
              </a:ext>
            </a:extLst>
          </p:cNvPr>
          <p:cNvSpPr txBox="1">
            <a:spLocks/>
          </p:cNvSpPr>
          <p:nvPr/>
        </p:nvSpPr>
        <p:spPr>
          <a:xfrm>
            <a:off x="165462" y="205571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4. CPT Dataset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49" y="3363096"/>
            <a:ext cx="3152656" cy="31586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8491" y="3132484"/>
            <a:ext cx="3262170" cy="34678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132" y="1269411"/>
            <a:ext cx="3718371" cy="545564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21149" y="4454383"/>
            <a:ext cx="3152656" cy="29202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157584" y="5948513"/>
            <a:ext cx="3463983" cy="28400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28811" y="2069431"/>
            <a:ext cx="2878526" cy="465562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085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B9566-E64A-4E3F-818F-670BB9D07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31711"/>
          </a:xfrm>
        </p:spPr>
        <p:txBody>
          <a:bodyPr/>
          <a:lstStyle/>
          <a:p>
            <a:r>
              <a:rPr lang="en-US" dirty="0"/>
              <a:t>5. Patient Expenses </a:t>
            </a:r>
            <a:r>
              <a:rPr lang="en-US" dirty="0" err="1"/>
              <a:t>Dateset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386275"/>
            <a:ext cx="11191789" cy="1363753"/>
          </a:xfrm>
        </p:spPr>
        <p:txBody>
          <a:bodyPr>
            <a:normAutofit/>
          </a:bodyPr>
          <a:lstStyle/>
          <a:p>
            <a:r>
              <a:rPr lang="en-US" dirty="0" smtClean="0"/>
              <a:t>Process</a:t>
            </a:r>
            <a:endParaRPr lang="en-US" dirty="0"/>
          </a:p>
          <a:p>
            <a:pPr lvl="1"/>
            <a:r>
              <a:rPr lang="en-US" dirty="0"/>
              <a:t>Use Selenium to enter CPT and zip code to find the cost of a certain procedure in an area 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BeautifulSoup</a:t>
            </a:r>
            <a:r>
              <a:rPr lang="en-US" dirty="0"/>
              <a:t> to extract the in-network and out-of-network </a:t>
            </a:r>
            <a:r>
              <a:rPr lang="en-US" dirty="0" smtClean="0"/>
              <a:t>cost </a:t>
            </a:r>
            <a:endParaRPr lang="en-US" dirty="0"/>
          </a:p>
          <a:p>
            <a:pPr lvl="1"/>
            <a:endParaRPr lang="en-US" sz="1600" dirty="0"/>
          </a:p>
          <a:p>
            <a:pPr marL="0" indent="0">
              <a:buNone/>
            </a:pPr>
            <a:endParaRPr lang="en-US" sz="1800" dirty="0"/>
          </a:p>
          <a:p>
            <a:pPr marL="457200" lvl="1" indent="0">
              <a:lnSpc>
                <a:spcPct val="150000"/>
              </a:lnSpc>
              <a:buNone/>
            </a:pPr>
            <a:endParaRPr lang="en-US" dirty="0"/>
          </a:p>
          <a:p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27" y="3441032"/>
            <a:ext cx="2930235" cy="25991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221" y="3364871"/>
            <a:ext cx="2436640" cy="8640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6221" y="4228928"/>
            <a:ext cx="2436640" cy="18548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2320" y="4024844"/>
            <a:ext cx="4275580" cy="20589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2951874"/>
            <a:ext cx="1837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Zip Code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31105" y="2873391"/>
            <a:ext cx="1944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Enter CPT Code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463589" y="3453666"/>
            <a:ext cx="4565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Get Out-of-Network vs In-Network Price</a:t>
            </a:r>
          </a:p>
        </p:txBody>
      </p:sp>
    </p:spTree>
    <p:extLst>
      <p:ext uri="{BB962C8B-B14F-4D97-AF65-F5344CB8AC3E}">
        <p14:creationId xmlns:p14="http://schemas.microsoft.com/office/powerpoint/2010/main" val="1560173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B9566-E64A-4E3F-818F-670BB9D07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066" y="409175"/>
            <a:ext cx="9404723" cy="731711"/>
          </a:xfrm>
        </p:spPr>
        <p:txBody>
          <a:bodyPr/>
          <a:lstStyle/>
          <a:p>
            <a:r>
              <a:rPr lang="en-US" b="1" dirty="0"/>
              <a:t>5. Patient Expenses </a:t>
            </a:r>
            <a:r>
              <a:rPr lang="en-US" b="1" dirty="0" err="1" smtClean="0"/>
              <a:t>Dateset</a:t>
            </a:r>
            <a:r>
              <a:rPr lang="en-US" b="1" dirty="0" smtClean="0"/>
              <a:t> (cont.)</a:t>
            </a:r>
            <a:endParaRPr lang="en-US" b="1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48344" y="1219200"/>
            <a:ext cx="11239686" cy="3918857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DISCLAIMER</a:t>
            </a:r>
            <a:r>
              <a:rPr lang="en-US" sz="2400" dirty="0" smtClean="0"/>
              <a:t>:</a:t>
            </a:r>
            <a:r>
              <a:rPr lang="en-US" sz="2200" dirty="0"/>
              <a:t> </a:t>
            </a:r>
            <a:r>
              <a:rPr lang="en-US" sz="2200" dirty="0" smtClean="0"/>
              <a:t>Website limited number of accesses to search tool. Therefore, only a small subset of patient expenses are used in this database. </a:t>
            </a:r>
          </a:p>
          <a:p>
            <a:pPr lvl="1"/>
            <a:r>
              <a:rPr lang="en-US" sz="2200" dirty="0" smtClean="0"/>
              <a:t>Although limited, still wanted to include information to replicate the use of having this data available (Total should have been 58 million+ records) </a:t>
            </a:r>
          </a:p>
          <a:p>
            <a:r>
              <a:rPr lang="en-US" sz="2200" dirty="0" smtClean="0"/>
              <a:t>Results: Cost of each procedure for each zip code (from hospital dataset)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r="5785" b="47920"/>
          <a:stretch/>
        </p:blipFill>
        <p:spPr>
          <a:xfrm>
            <a:off x="4111908" y="3291839"/>
            <a:ext cx="2506604" cy="336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427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01BA-378A-47D7-9F50-D4024D4F9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Migration to PySpark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C9E13-54B8-4654-84E1-CE0BA9752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91" y="1336683"/>
            <a:ext cx="10462215" cy="4903008"/>
          </a:xfrm>
        </p:spPr>
        <p:txBody>
          <a:bodyPr/>
          <a:lstStyle/>
          <a:p>
            <a:r>
              <a:rPr lang="en-US" dirty="0" smtClean="0"/>
              <a:t>To scale code to process more data (and faster) within Azure pipeline</a:t>
            </a:r>
          </a:p>
          <a:p>
            <a:pPr lvl="1"/>
            <a:r>
              <a:rPr lang="en-US" dirty="0" smtClean="0"/>
              <a:t>Use built-in Spark function</a:t>
            </a:r>
          </a:p>
          <a:p>
            <a:pPr lvl="1"/>
            <a:r>
              <a:rPr lang="en-US" dirty="0" smtClean="0"/>
              <a:t>Minimize UDFs to speed up processing</a:t>
            </a:r>
          </a:p>
          <a:p>
            <a:pPr lvl="1"/>
            <a:r>
              <a:rPr lang="en-US" dirty="0" smtClean="0"/>
              <a:t>Convert lists and dataframes to Spark RDDs and Dataframes </a:t>
            </a:r>
          </a:p>
          <a:p>
            <a:pPr lvl="1"/>
            <a:r>
              <a:rPr lang="en-US" dirty="0" smtClean="0"/>
              <a:t>Transfer code to Azure </a:t>
            </a:r>
            <a:r>
              <a:rPr lang="en-US" dirty="0" err="1" smtClean="0"/>
              <a:t>Databricks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3835"/>
          <a:stretch/>
        </p:blipFill>
        <p:spPr>
          <a:xfrm>
            <a:off x="2324066" y="3347290"/>
            <a:ext cx="7574909" cy="338443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24066" y="3966703"/>
            <a:ext cx="4233488" cy="59658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741239" y="3892581"/>
            <a:ext cx="3500040" cy="307777"/>
          </a:xfrm>
          <a:prstGeom prst="rect">
            <a:avLst/>
          </a:prstGeom>
          <a:noFill/>
          <a:ln w="57150">
            <a:noFill/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400" b="1" cap="none" spc="0" dirty="0" smtClean="0">
                <a:ln/>
                <a:solidFill>
                  <a:schemeClr val="accent1"/>
                </a:solidFill>
                <a:effectLst/>
              </a:rPr>
              <a:t>Use PySpark filter function on RDD </a:t>
            </a:r>
            <a:endParaRPr lang="en-US" sz="1400" b="1" cap="none" spc="0" dirty="0">
              <a:ln/>
              <a:solidFill>
                <a:schemeClr val="accent1"/>
              </a:solidFill>
              <a:effectLst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631034" y="4246499"/>
            <a:ext cx="790542" cy="1441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2305844" y="4819771"/>
            <a:ext cx="7665470" cy="62748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631034" y="6074267"/>
            <a:ext cx="3500040" cy="307777"/>
          </a:xfrm>
          <a:prstGeom prst="rect">
            <a:avLst/>
          </a:prstGeom>
          <a:noFill/>
          <a:ln w="57150">
            <a:noFill/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400" b="1" cap="none" spc="0" dirty="0" smtClean="0">
                <a:ln/>
                <a:solidFill>
                  <a:schemeClr val="accent1"/>
                </a:solidFill>
                <a:effectLst/>
              </a:rPr>
              <a:t>Use PySpark dataframe functions</a:t>
            </a:r>
            <a:endParaRPr lang="en-US" sz="1400" b="1" cap="none" spc="0" dirty="0">
              <a:ln/>
              <a:solidFill>
                <a:schemeClr val="accent1"/>
              </a:solidFill>
              <a:effectLst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8002633" y="5561154"/>
            <a:ext cx="17961" cy="3707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874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01BA-378A-47D7-9F50-D4024D4F9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C9E13-54B8-4654-84E1-CE0BA9752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0014" y="1603031"/>
            <a:ext cx="5844777" cy="48022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Each highlighted box runs separately but in parallel in the same pipeline.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Each separate data flow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Ingests raw data from local drive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Copies data to Azure Blob Storage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Processes and cleans data into dataframes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Exports dataframes as parquet files in the same Blob Storage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Creates tables from each dataframe in Azure SQL Database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83FF28E-7236-4115-9EF9-54DB0AA9E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09" y="1316271"/>
            <a:ext cx="5090730" cy="5387016"/>
          </a:xfrm>
          <a:prstGeom prst="rect">
            <a:avLst/>
          </a:prstGeom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E9846B-72F1-4231-989D-242C3DD8D258}"/>
              </a:ext>
            </a:extLst>
          </p:cNvPr>
          <p:cNvSpPr txBox="1"/>
          <p:nvPr/>
        </p:nvSpPr>
        <p:spPr>
          <a:xfrm>
            <a:off x="535410" y="1316271"/>
            <a:ext cx="4771376" cy="113301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80A2A-632A-454C-BF6E-F2ADB3747AA1}"/>
              </a:ext>
            </a:extLst>
          </p:cNvPr>
          <p:cNvSpPr txBox="1"/>
          <p:nvPr/>
        </p:nvSpPr>
        <p:spPr>
          <a:xfrm>
            <a:off x="535410" y="2449286"/>
            <a:ext cx="4771376" cy="309244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F27F01-2C12-4078-AAFB-D082044CB3B2}"/>
              </a:ext>
            </a:extLst>
          </p:cNvPr>
          <p:cNvSpPr txBox="1"/>
          <p:nvPr/>
        </p:nvSpPr>
        <p:spPr>
          <a:xfrm>
            <a:off x="535410" y="5529943"/>
            <a:ext cx="4771376" cy="113301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591CF8-A1F2-4462-A9FC-078DF55E5C11}"/>
              </a:ext>
            </a:extLst>
          </p:cNvPr>
          <p:cNvSpPr/>
          <p:nvPr/>
        </p:nvSpPr>
        <p:spPr>
          <a:xfrm>
            <a:off x="743815" y="1316271"/>
            <a:ext cx="417207" cy="400595"/>
          </a:xfrm>
          <a:prstGeom prst="rect">
            <a:avLst/>
          </a:prstGeom>
          <a:noFill/>
          <a:ln w="57150">
            <a:noFill/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chemeClr val="accent1"/>
                </a:solidFill>
                <a:effectLst/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D21E54-BD98-4246-8166-FB33DB6F84F0}"/>
              </a:ext>
            </a:extLst>
          </p:cNvPr>
          <p:cNvSpPr/>
          <p:nvPr/>
        </p:nvSpPr>
        <p:spPr>
          <a:xfrm>
            <a:off x="3819029" y="2609305"/>
            <a:ext cx="417207" cy="400110"/>
          </a:xfrm>
          <a:prstGeom prst="rect">
            <a:avLst/>
          </a:prstGeom>
          <a:noFill/>
          <a:ln w="57150">
            <a:noFill/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dirty="0">
                <a:ln/>
                <a:solidFill>
                  <a:schemeClr val="accent1"/>
                </a:solidFill>
              </a:rPr>
              <a:t>2</a:t>
            </a:r>
            <a:endParaRPr lang="en-US" sz="2000" b="1" cap="none" spc="0" dirty="0">
              <a:ln/>
              <a:solidFill>
                <a:schemeClr val="accent1"/>
              </a:solidFill>
              <a:effectLst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CCF847-AB38-406D-A113-1D227AD20DE0}"/>
              </a:ext>
            </a:extLst>
          </p:cNvPr>
          <p:cNvSpPr/>
          <p:nvPr/>
        </p:nvSpPr>
        <p:spPr>
          <a:xfrm>
            <a:off x="1903143" y="6096450"/>
            <a:ext cx="417207" cy="400595"/>
          </a:xfrm>
          <a:prstGeom prst="rect">
            <a:avLst/>
          </a:prstGeom>
          <a:noFill/>
          <a:ln w="57150">
            <a:noFill/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dirty="0">
                <a:ln/>
                <a:solidFill>
                  <a:schemeClr val="accent1"/>
                </a:solidFill>
              </a:rPr>
              <a:t>3</a:t>
            </a:r>
            <a:endParaRPr lang="en-US" sz="2000" b="1" cap="none" spc="0" dirty="0">
              <a:ln/>
              <a:solidFill>
                <a:schemeClr val="accent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524937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53144" y="248736"/>
            <a:ext cx="9404723" cy="1400530"/>
          </a:xfrm>
        </p:spPr>
        <p:txBody>
          <a:bodyPr/>
          <a:lstStyle/>
          <a:p>
            <a:r>
              <a:rPr lang="en-US" b="1" dirty="0"/>
              <a:t>Test Suite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1212" y="1114697"/>
            <a:ext cx="11112147" cy="5399314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Function + Test Cases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Create Spark Session</a:t>
            </a:r>
          </a:p>
          <a:p>
            <a:pPr marL="1257300" lvl="2" indent="-400050">
              <a:buFont typeface="+mj-lt"/>
              <a:buAutoNum type="romanLcPeriod"/>
            </a:pPr>
            <a:r>
              <a:rPr lang="en-US" dirty="0" smtClean="0"/>
              <a:t>Case 1: Spark Session can be started</a:t>
            </a:r>
          </a:p>
          <a:p>
            <a:pPr marL="1257300" lvl="2" indent="-400050">
              <a:buFont typeface="+mj-lt"/>
              <a:buAutoNum type="romanLcPeriod"/>
            </a:pPr>
            <a:r>
              <a:rPr lang="en-US" b="1" dirty="0" smtClean="0"/>
              <a:t>Note: </a:t>
            </a:r>
            <a:r>
              <a:rPr lang="en-US" dirty="0" smtClean="0"/>
              <a:t>Does not accept parameters so no need to for edge cases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Connection to Blob Storage</a:t>
            </a:r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1</a:t>
            </a:r>
            <a:r>
              <a:rPr lang="en-US" dirty="0" smtClean="0"/>
              <a:t>: Connection to specific Blob Storage is successful</a:t>
            </a:r>
          </a:p>
          <a:p>
            <a:pPr marL="1257300" lvl="2" indent="-400050">
              <a:buFont typeface="+mj-lt"/>
              <a:buAutoNum type="romanLcPeriod"/>
            </a:pPr>
            <a:r>
              <a:rPr lang="en-US" b="1" dirty="0"/>
              <a:t>Note: </a:t>
            </a:r>
            <a:r>
              <a:rPr lang="en-US" dirty="0" smtClean="0"/>
              <a:t>Does not accept parameters so no need to for edge cases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Get Blob Data</a:t>
            </a:r>
          </a:p>
          <a:p>
            <a:pPr marL="1257300" lvl="2" indent="-400050">
              <a:buFont typeface="+mj-lt"/>
              <a:buAutoNum type="romanLcPeriod"/>
            </a:pPr>
            <a:r>
              <a:rPr lang="en-US" dirty="0" smtClean="0"/>
              <a:t>Case </a:t>
            </a:r>
            <a:r>
              <a:rPr lang="en-US" dirty="0"/>
              <a:t>1</a:t>
            </a:r>
            <a:r>
              <a:rPr lang="en-US" dirty="0" smtClean="0"/>
              <a:t>: Get Blob data of csv file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2</a:t>
            </a:r>
            <a:r>
              <a:rPr lang="en-US" dirty="0" smtClean="0"/>
              <a:t>: Get Blob data of excel file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3</a:t>
            </a:r>
            <a:r>
              <a:rPr lang="en-US" dirty="0" smtClean="0"/>
              <a:t>: Get Blob data of non-existent file (expected error)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Download Blob Files: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1</a:t>
            </a:r>
            <a:r>
              <a:rPr lang="en-US" dirty="0" smtClean="0"/>
              <a:t>: Download csv file from Blob storage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2</a:t>
            </a:r>
            <a:r>
              <a:rPr lang="en-US" dirty="0" smtClean="0"/>
              <a:t>: </a:t>
            </a:r>
            <a:r>
              <a:rPr lang="en-US" dirty="0"/>
              <a:t>Download </a:t>
            </a:r>
            <a:r>
              <a:rPr lang="en-US" dirty="0" smtClean="0"/>
              <a:t>excel file </a:t>
            </a:r>
            <a:r>
              <a:rPr lang="en-US" dirty="0"/>
              <a:t>from Blob </a:t>
            </a:r>
            <a:r>
              <a:rPr lang="en-US" dirty="0" smtClean="0"/>
              <a:t>storage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3</a:t>
            </a:r>
            <a:r>
              <a:rPr lang="en-US" dirty="0" smtClean="0"/>
              <a:t>: Download pdf file from Blob storage (expected error)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8044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652" y="264038"/>
            <a:ext cx="9404723" cy="1400530"/>
          </a:xfrm>
        </p:spPr>
        <p:txBody>
          <a:bodyPr/>
          <a:lstStyle/>
          <a:p>
            <a:r>
              <a:rPr lang="en-US" b="1" dirty="0"/>
              <a:t>Test Suite (Cont</a:t>
            </a:r>
            <a:r>
              <a:rPr lang="en-US" b="1" dirty="0" smtClean="0"/>
              <a:t>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086" y="1158240"/>
            <a:ext cx="10972810" cy="5634446"/>
          </a:xfrm>
        </p:spPr>
        <p:txBody>
          <a:bodyPr>
            <a:normAutofit fontScale="92500" lnSpcReduction="10000"/>
          </a:bodyPr>
          <a:lstStyle/>
          <a:p>
            <a:pPr marL="800100" lvl="1" indent="-342900">
              <a:buFont typeface="+mj-lt"/>
              <a:buAutoNum type="arabicPeriod" startAt="5"/>
            </a:pPr>
            <a:r>
              <a:rPr lang="en-US" dirty="0" smtClean="0"/>
              <a:t>Read Blob Data</a:t>
            </a:r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1: </a:t>
            </a:r>
            <a:r>
              <a:rPr lang="en-US" dirty="0" smtClean="0"/>
              <a:t>Read csv file from Blob storage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2</a:t>
            </a:r>
            <a:r>
              <a:rPr lang="en-US" dirty="0" smtClean="0"/>
              <a:t>:  </a:t>
            </a:r>
            <a:r>
              <a:rPr lang="en-US" dirty="0"/>
              <a:t>Read </a:t>
            </a:r>
            <a:r>
              <a:rPr lang="en-US" dirty="0" smtClean="0"/>
              <a:t>excel </a:t>
            </a:r>
            <a:r>
              <a:rPr lang="en-US" dirty="0"/>
              <a:t>file from Blob </a:t>
            </a:r>
            <a:r>
              <a:rPr lang="en-US" dirty="0" smtClean="0"/>
              <a:t>storage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3</a:t>
            </a:r>
            <a:r>
              <a:rPr lang="en-US" dirty="0" smtClean="0"/>
              <a:t>: Read non-existent file from Blob storage (expected error)</a:t>
            </a:r>
          </a:p>
          <a:p>
            <a:pPr marL="800100" lvl="1" indent="-342900">
              <a:buFont typeface="+mj-lt"/>
              <a:buAutoNum type="arabicPeriod" startAt="5"/>
            </a:pPr>
            <a:r>
              <a:rPr lang="en-US" dirty="0" smtClean="0"/>
              <a:t>Exporting </a:t>
            </a:r>
            <a:r>
              <a:rPr lang="en-US" dirty="0"/>
              <a:t>Files to Blob </a:t>
            </a:r>
            <a:r>
              <a:rPr lang="en-US" dirty="0" smtClean="0"/>
              <a:t>Storage</a:t>
            </a:r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1</a:t>
            </a:r>
            <a:r>
              <a:rPr lang="en-US" dirty="0" smtClean="0"/>
              <a:t>: Upload folder of files to Blob storage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2</a:t>
            </a:r>
            <a:r>
              <a:rPr lang="en-US" dirty="0" smtClean="0"/>
              <a:t>: Upload local files to a non-existent Blob storage (expected error)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3</a:t>
            </a:r>
            <a:r>
              <a:rPr lang="en-US" dirty="0" smtClean="0"/>
              <a:t>: Upload one file to Blob storage (expected error)</a:t>
            </a:r>
            <a:endParaRPr lang="en-US" dirty="0"/>
          </a:p>
          <a:p>
            <a:pPr marL="800100" lvl="1" indent="-342900">
              <a:buFont typeface="+mj-lt"/>
              <a:buAutoNum type="arabicPeriod" startAt="5"/>
            </a:pPr>
            <a:r>
              <a:rPr lang="en-US" dirty="0"/>
              <a:t>Get </a:t>
            </a:r>
            <a:r>
              <a:rPr lang="en-US" dirty="0" smtClean="0"/>
              <a:t>All Excel Sheet Names</a:t>
            </a:r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1</a:t>
            </a:r>
            <a:r>
              <a:rPr lang="en-US" dirty="0" smtClean="0"/>
              <a:t>: Read excel file of known sheet names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2</a:t>
            </a:r>
            <a:r>
              <a:rPr lang="en-US" dirty="0" smtClean="0"/>
              <a:t>: Read empty excel file 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3</a:t>
            </a:r>
            <a:r>
              <a:rPr lang="en-US" dirty="0" smtClean="0"/>
              <a:t>: Read non-excel file</a:t>
            </a:r>
            <a:endParaRPr lang="en-US" dirty="0"/>
          </a:p>
          <a:p>
            <a:pPr marL="800100" lvl="1" indent="-342900">
              <a:buFont typeface="+mj-lt"/>
              <a:buAutoNum type="arabicPeriod" startAt="5"/>
            </a:pPr>
            <a:r>
              <a:rPr lang="en-US" dirty="0"/>
              <a:t>Get </a:t>
            </a:r>
            <a:r>
              <a:rPr lang="en-US" dirty="0" smtClean="0"/>
              <a:t>Excel </a:t>
            </a:r>
            <a:r>
              <a:rPr lang="en-US" dirty="0"/>
              <a:t>Sheet Name </a:t>
            </a:r>
            <a:r>
              <a:rPr lang="en-US" dirty="0" smtClean="0"/>
              <a:t>of </a:t>
            </a:r>
            <a:r>
              <a:rPr lang="en-US" dirty="0"/>
              <a:t>Target </a:t>
            </a:r>
            <a:r>
              <a:rPr lang="en-US" dirty="0" smtClean="0"/>
              <a:t>Form</a:t>
            </a:r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1</a:t>
            </a:r>
            <a:r>
              <a:rPr lang="en-US" dirty="0" smtClean="0"/>
              <a:t>: Read excel file with known target form sheet name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2</a:t>
            </a:r>
            <a:r>
              <a:rPr lang="en-US" dirty="0" smtClean="0"/>
              <a:t>: Read excel file without target form</a:t>
            </a:r>
            <a:endParaRPr lang="en-US" dirty="0"/>
          </a:p>
          <a:p>
            <a:pPr marL="1257300" lvl="2" indent="-400050">
              <a:buFont typeface="+mj-lt"/>
              <a:buAutoNum type="romanLcPeriod"/>
            </a:pPr>
            <a:r>
              <a:rPr lang="en-US" dirty="0"/>
              <a:t>Case 3</a:t>
            </a:r>
            <a:r>
              <a:rPr lang="en-US" dirty="0" smtClean="0"/>
              <a:t>: Read non-excel file </a:t>
            </a:r>
            <a:endParaRPr lang="en-US" dirty="0"/>
          </a:p>
          <a:p>
            <a:pPr marL="800100" lvl="1" indent="-342900">
              <a:buFont typeface="+mj-lt"/>
              <a:buAutoNum type="arabicPeriod" startAt="5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5653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" t="-382" r="3382" b="7137"/>
          <a:stretch/>
        </p:blipFill>
        <p:spPr>
          <a:xfrm>
            <a:off x="174243" y="1672045"/>
            <a:ext cx="7393077" cy="438912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40603" y="466785"/>
            <a:ext cx="9404723" cy="1400530"/>
          </a:xfrm>
        </p:spPr>
        <p:txBody>
          <a:bodyPr/>
          <a:lstStyle/>
          <a:p>
            <a:r>
              <a:rPr lang="en-US" b="1" dirty="0"/>
              <a:t>Dashboard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AC9E13-54B8-4654-84E1-CE0BA9752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1" y="1534821"/>
            <a:ext cx="4362994" cy="466356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500" dirty="0" smtClean="0"/>
              <a:t>Resource Overview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500" dirty="0" smtClean="0"/>
              <a:t>List all resources used (w/ links)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500" dirty="0" smtClean="0"/>
              <a:t>Graph accumulated costs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 smtClean="0"/>
              <a:t>Storage Account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500" dirty="0" smtClean="0"/>
              <a:t>Watch resource transactions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500" dirty="0" smtClean="0"/>
              <a:t>Watch storage capacity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 smtClean="0"/>
              <a:t>Data Pipeline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500" dirty="0" smtClean="0"/>
              <a:t>Record each </a:t>
            </a:r>
            <a:r>
              <a:rPr lang="en-US" sz="1500" dirty="0"/>
              <a:t>pipeline success vs failure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500" dirty="0" smtClean="0"/>
              <a:t>Record each pipeline activity success vs failure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 smtClean="0"/>
              <a:t>SQL Database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500" dirty="0" smtClean="0"/>
              <a:t>Measure storage capacity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500" dirty="0" smtClean="0"/>
              <a:t>Measure </a:t>
            </a:r>
            <a:r>
              <a:rPr lang="en-US" sz="1500" dirty="0"/>
              <a:t> CPU, memory, reads, and writes</a:t>
            </a:r>
          </a:p>
        </p:txBody>
      </p:sp>
    </p:spTree>
    <p:extLst>
      <p:ext uri="{BB962C8B-B14F-4D97-AF65-F5344CB8AC3E}">
        <p14:creationId xmlns:p14="http://schemas.microsoft.com/office/powerpoint/2010/main" val="3442633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E5742-F9C1-4E38-B258-F5526EA3D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Purpose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D692A-2969-4492-BD9E-5FA9EEDFA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8944" y="1398437"/>
            <a:ext cx="9671826" cy="1400530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Source Sans Pro" panose="020B0503030403020204" pitchFamily="34" charset="0"/>
              </a:rPr>
              <a:t>“</a:t>
            </a:r>
            <a:r>
              <a:rPr lang="en-US" sz="3000" b="0" i="0" dirty="0">
                <a:effectLst/>
                <a:latin typeface="Source Sans Pro" panose="020B0503030403020204" pitchFamily="34" charset="0"/>
              </a:rPr>
              <a:t>Medical debt is now the No. 1 source of debt collections</a:t>
            </a:r>
            <a:r>
              <a:rPr lang="en-US" b="0" i="0" dirty="0">
                <a:effectLst/>
                <a:latin typeface="Source Sans Pro" panose="020B0503030403020204" pitchFamily="34" charset="0"/>
              </a:rPr>
              <a:t>, surpassing debt in collections from credit cards, utilities, auto loans, and other sources of combined.”  - </a:t>
            </a:r>
            <a:r>
              <a:rPr lang="en-US" dirty="0">
                <a:latin typeface="Source Sans Pro" panose="020B0503030403020204" pitchFamily="34" charset="0"/>
              </a:rPr>
              <a:t>St</a:t>
            </a:r>
            <a:r>
              <a:rPr lang="en-US" b="0" i="0" dirty="0">
                <a:effectLst/>
                <a:latin typeface="Source Sans Pro" panose="020B0503030403020204" pitchFamily="34" charset="0"/>
              </a:rPr>
              <a:t>anford </a:t>
            </a:r>
            <a:r>
              <a:rPr lang="en-US" dirty="0">
                <a:latin typeface="Source Sans Pro" panose="020B0503030403020204" pitchFamily="34" charset="0"/>
              </a:rPr>
              <a:t>In</a:t>
            </a:r>
            <a:r>
              <a:rPr lang="en-US" b="0" i="0" dirty="0">
                <a:effectLst/>
                <a:latin typeface="Source Sans Pro" panose="020B0503030403020204" pitchFamily="34" charset="0"/>
              </a:rPr>
              <a:t>stitute for Economic </a:t>
            </a:r>
            <a:r>
              <a:rPr lang="en-US" dirty="0">
                <a:latin typeface="Source Sans Pro" panose="020B0503030403020204" pitchFamily="34" charset="0"/>
              </a:rPr>
              <a:t>P</a:t>
            </a:r>
            <a:r>
              <a:rPr lang="en-US" b="0" i="0" dirty="0">
                <a:effectLst/>
                <a:latin typeface="Source Sans Pro" panose="020B0503030403020204" pitchFamily="34" charset="0"/>
              </a:rPr>
              <a:t>olicy Research</a:t>
            </a:r>
          </a:p>
        </p:txBody>
      </p:sp>
      <p:pic>
        <p:nvPicPr>
          <p:cNvPr id="1026" name="Picture 2" descr="Who Had Medical Debt in the United States?">
            <a:extLst>
              <a:ext uri="{FF2B5EF4-FFF2-40B4-BE49-F238E27FC236}">
                <a16:creationId xmlns:a16="http://schemas.microsoft.com/office/drawing/2014/main" id="{0EC8B643-80CC-4F01-B71D-B617285E1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531" y="2978130"/>
            <a:ext cx="5671326" cy="3679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86B83BF-742A-4E8B-AE34-9C4AD46C4266}"/>
              </a:ext>
            </a:extLst>
          </p:cNvPr>
          <p:cNvSpPr txBox="1">
            <a:spLocks/>
          </p:cNvSpPr>
          <p:nvPr/>
        </p:nvSpPr>
        <p:spPr>
          <a:xfrm>
            <a:off x="6417129" y="3124200"/>
            <a:ext cx="5279571" cy="3363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/>
              <a:t>Patients have no idea what they will be charged until AFTER their </a:t>
            </a:r>
            <a:r>
              <a:rPr lang="en-US" dirty="0" smtClean="0"/>
              <a:t>procedure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19% of U.S. households carried medical debt</a:t>
            </a:r>
          </a:p>
        </p:txBody>
      </p:sp>
    </p:spTree>
    <p:extLst>
      <p:ext uri="{BB962C8B-B14F-4D97-AF65-F5344CB8AC3E}">
        <p14:creationId xmlns:p14="http://schemas.microsoft.com/office/powerpoint/2010/main" val="2958074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7232F-0472-47D1-9E88-DAADDA245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320F5-FD65-4600-A206-BD1180C6A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58834"/>
            <a:ext cx="11110459" cy="4894217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Every hospital in the US were required to provide a comprehensive price list of common procedures in January 2021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This list of procedure costs are known as </a:t>
            </a:r>
            <a:r>
              <a:rPr lang="en-US" sz="2400" b="1" dirty="0" smtClean="0"/>
              <a:t>Chargemasters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n-US" sz="2400" dirty="0" smtClean="0"/>
              <a:t>An attempt to make medical costs more transparent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/>
              <a:t>Problems: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Not all hospitals have submitted their chargemasters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Inconsistent format of chargemasters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Chargemasters are not posted easily on hospital websites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498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09044g40000c4ipe8jc77udsjo6bhh0">
            <a:hlinkClick r:id="" action="ppaction://media"/>
            <a:extLst>
              <a:ext uri="{FF2B5EF4-FFF2-40B4-BE49-F238E27FC236}">
                <a16:creationId xmlns:a16="http://schemas.microsoft.com/office/drawing/2014/main" id="{009D8BF7-249C-46F4-A88E-3A0259A091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44431" y="867806"/>
            <a:ext cx="3303137" cy="587296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36BCB22-B1C4-4A70-942D-6051B6B2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869" y="273739"/>
            <a:ext cx="9612987" cy="44907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Breakdown of </a:t>
            </a:r>
            <a:r>
              <a:rPr lang="en-US" b="1" dirty="0" smtClean="0"/>
              <a:t>Current Healthcare Costs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5266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7232F-0472-47D1-9E88-DAADDA245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06116"/>
          </a:xfrm>
        </p:spPr>
        <p:txBody>
          <a:bodyPr/>
          <a:lstStyle/>
          <a:p>
            <a:r>
              <a:rPr lang="en-US" b="1" dirty="0" smtClean="0"/>
              <a:t>Proposed Solution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320F5-FD65-4600-A206-BD1180C6A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58834"/>
            <a:ext cx="11110459" cy="489421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Process submitted </a:t>
            </a:r>
            <a:r>
              <a:rPr lang="en-US" sz="2400" dirty="0" err="1" smtClean="0"/>
              <a:t>chargemasters</a:t>
            </a:r>
            <a:r>
              <a:rPr lang="en-US" sz="2400" dirty="0" smtClean="0"/>
              <a:t> to be easily read and accessible in a database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Include the following information to enrich database:</a:t>
            </a:r>
          </a:p>
          <a:p>
            <a:pPr lvl="1">
              <a:lnSpc>
                <a:spcPct val="150000"/>
              </a:lnSpc>
            </a:pPr>
            <a:r>
              <a:rPr lang="en-US" sz="2200" dirty="0" smtClean="0"/>
              <a:t>hospital profiles (location, license #, etc.)</a:t>
            </a:r>
          </a:p>
          <a:p>
            <a:pPr lvl="1">
              <a:lnSpc>
                <a:spcPct val="150000"/>
              </a:lnSpc>
            </a:pPr>
            <a:r>
              <a:rPr lang="en-US" sz="2200" dirty="0" smtClean="0"/>
              <a:t>Current Procedural Terminology (CPT ) descriptions</a:t>
            </a:r>
          </a:p>
          <a:p>
            <a:pPr lvl="1">
              <a:lnSpc>
                <a:spcPct val="150000"/>
              </a:lnSpc>
            </a:pPr>
            <a:r>
              <a:rPr lang="en-US" sz="2200" dirty="0" smtClean="0"/>
              <a:t>Accepted insurances per hospital</a:t>
            </a:r>
          </a:p>
          <a:p>
            <a:pPr lvl="1">
              <a:lnSpc>
                <a:spcPct val="150000"/>
              </a:lnSpc>
            </a:pPr>
            <a:r>
              <a:rPr lang="en-US" sz="2200" dirty="0" smtClean="0"/>
              <a:t>Cost of in-network vs out-of-pocket expense per procedure per hospital</a:t>
            </a:r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40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E921E-001A-482F-A8DB-56D9237B9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Proposed </a:t>
            </a:r>
            <a:r>
              <a:rPr lang="en-US" b="1" dirty="0" smtClean="0"/>
              <a:t>Solution Overview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8B2776-0378-49F6-9A02-02C933C25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9937" y="2052638"/>
            <a:ext cx="7633902" cy="4195762"/>
          </a:xfrm>
        </p:spPr>
      </p:pic>
      <p:sp>
        <p:nvSpPr>
          <p:cNvPr id="4" name="Rectangle 3"/>
          <p:cNvSpPr/>
          <p:nvPr/>
        </p:nvSpPr>
        <p:spPr>
          <a:xfrm>
            <a:off x="1995068" y="2751907"/>
            <a:ext cx="417207" cy="40059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chemeClr val="accent1"/>
                </a:solidFill>
                <a:effectLst/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4751331" y="3152502"/>
            <a:ext cx="417207" cy="40059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chemeClr val="accent1"/>
                </a:solidFill>
                <a:effectLst/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8570039" y="3426822"/>
            <a:ext cx="417207" cy="40059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chemeClr val="accent1"/>
                </a:solidFill>
                <a:effectLst/>
              </a:rPr>
              <a:t>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995068" y="4585061"/>
            <a:ext cx="417207" cy="40059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chemeClr val="accent1"/>
                </a:solidFill>
                <a:effectLst/>
              </a:rPr>
              <a:t>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06257" y="4837608"/>
            <a:ext cx="417207" cy="40059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cap="none" spc="0" dirty="0">
                <a:ln/>
                <a:solidFill>
                  <a:schemeClr val="accent1"/>
                </a:solidFill>
                <a:effectLst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793492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22D2F-6713-4657-9BD6-A5803D2F1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05" y="623571"/>
            <a:ext cx="10260990" cy="35238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Exploration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425B9-2ABC-4FBA-90B1-DBFAEA949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5505" y="4777380"/>
            <a:ext cx="10260990" cy="12097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dirty="0" smtClean="0">
                <a:solidFill>
                  <a:schemeClr val="bg2"/>
                </a:solidFill>
              </a:rPr>
              <a:t>Explanation of data found</a:t>
            </a:r>
            <a:endParaRPr lang="en-US" sz="2400" b="0" i="0" kern="1200" cap="all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50101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AB20F-EF36-4E29-BDC5-3B9A9F8EF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93" y="210328"/>
            <a:ext cx="9481958" cy="947911"/>
          </a:xfrm>
        </p:spPr>
        <p:txBody>
          <a:bodyPr/>
          <a:lstStyle/>
          <a:p>
            <a:r>
              <a:rPr lang="en-US" dirty="0"/>
              <a:t>1. </a:t>
            </a:r>
            <a:r>
              <a:rPr lang="en-US" dirty="0" err="1" smtClean="0"/>
              <a:t>Chargemaster</a:t>
            </a:r>
            <a:r>
              <a:rPr lang="en-US" dirty="0" smtClean="0"/>
              <a:t> </a:t>
            </a:r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68ED0-3D02-441A-861E-60A2F3764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4217" y="1567542"/>
            <a:ext cx="5904411" cy="4841966"/>
          </a:xfrm>
        </p:spPr>
        <p:txBody>
          <a:bodyPr/>
          <a:lstStyle/>
          <a:p>
            <a:r>
              <a:rPr lang="en-US" dirty="0" smtClean="0"/>
              <a:t>Downloaded </a:t>
            </a:r>
            <a:r>
              <a:rPr lang="en-US" dirty="0"/>
              <a:t>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data.chhs.ca.gov/dataset/chargemasters</a:t>
            </a:r>
            <a:endParaRPr lang="en-US" dirty="0"/>
          </a:p>
          <a:p>
            <a:r>
              <a:rPr lang="en-US" dirty="0" smtClean="0"/>
              <a:t>Currently only California requires </a:t>
            </a:r>
            <a:r>
              <a:rPr lang="en-US" dirty="0" err="1" smtClean="0"/>
              <a:t>chargemasters</a:t>
            </a:r>
            <a:r>
              <a:rPr lang="en-US" dirty="0" smtClean="0"/>
              <a:t> to be submitted directly to the state</a:t>
            </a:r>
          </a:p>
          <a:p>
            <a:r>
              <a:rPr lang="en-US" dirty="0" smtClean="0"/>
              <a:t>Data taken from California’s Office of Statewide Health Planning and Development (OSHPD)</a:t>
            </a:r>
          </a:p>
          <a:p>
            <a:r>
              <a:rPr lang="en-US" dirty="0" smtClean="0"/>
              <a:t>Organized per year</a:t>
            </a:r>
            <a:endParaRPr lang="en-US" dirty="0"/>
          </a:p>
          <a:p>
            <a:r>
              <a:rPr lang="en-US" dirty="0" smtClean="0"/>
              <a:t>Each year broken down into individual hospitals </a:t>
            </a:r>
          </a:p>
          <a:p>
            <a:r>
              <a:rPr lang="en-US" dirty="0" smtClean="0"/>
              <a:t>11,000 + files in total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EB72AA-4456-4833-90A1-CF2A9F68D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8" t="-383" r="58743" b="765"/>
          <a:stretch/>
        </p:blipFill>
        <p:spPr>
          <a:xfrm>
            <a:off x="323893" y="1027611"/>
            <a:ext cx="4375902" cy="557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549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TM02836342[[fn=Ion]]</Template>
  <TotalTime>2085</TotalTime>
  <Words>1358</Words>
  <Application>Microsoft Office PowerPoint</Application>
  <PresentationFormat>Widescreen</PresentationFormat>
  <Paragraphs>190</Paragraphs>
  <Slides>29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Century Gothic</vt:lpstr>
      <vt:lpstr>Source Sans Pro</vt:lpstr>
      <vt:lpstr>Wingdings</vt:lpstr>
      <vt:lpstr>Wingdings 3</vt:lpstr>
      <vt:lpstr>Ion</vt:lpstr>
      <vt:lpstr> Slide Deck for California Hospital Charges Project</vt:lpstr>
      <vt:lpstr>Contents</vt:lpstr>
      <vt:lpstr>Purpose </vt:lpstr>
      <vt:lpstr>Background</vt:lpstr>
      <vt:lpstr>Breakdown of Current Healthcare Costs</vt:lpstr>
      <vt:lpstr>Proposed Solution</vt:lpstr>
      <vt:lpstr>Proposed Solution Overview</vt:lpstr>
      <vt:lpstr>Data Exploration</vt:lpstr>
      <vt:lpstr>1. Chargemaster Dataset</vt:lpstr>
      <vt:lpstr>2. Hospital Profile Dataset</vt:lpstr>
      <vt:lpstr>3. Insurance Dataset</vt:lpstr>
      <vt:lpstr>4. CPT Dataset </vt:lpstr>
      <vt:lpstr>5. Patient Expenses Dataset</vt:lpstr>
      <vt:lpstr>Data Transformation</vt:lpstr>
      <vt:lpstr>PowerPoint Presentation</vt:lpstr>
      <vt:lpstr>PowerPoint Presentation</vt:lpstr>
      <vt:lpstr>PowerPoint Presentation</vt:lpstr>
      <vt:lpstr>1. Charge Master Dataset (cont.)</vt:lpstr>
      <vt:lpstr>2. Hospital Profile Dataset</vt:lpstr>
      <vt:lpstr>3. Insurance Dataset</vt:lpstr>
      <vt:lpstr>3. Insurance Dataset (cont.)</vt:lpstr>
      <vt:lpstr>PowerPoint Presentation</vt:lpstr>
      <vt:lpstr>5. Patient Expenses Dateset</vt:lpstr>
      <vt:lpstr>5. Patient Expenses Dateset (cont.)</vt:lpstr>
      <vt:lpstr>Migration to PySpark</vt:lpstr>
      <vt:lpstr>Data Pipeline</vt:lpstr>
      <vt:lpstr>Test Suite</vt:lpstr>
      <vt:lpstr>Test Suite (Cont.)</vt:lpstr>
      <vt:lpstr>Dashboard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</dc:title>
  <dc:creator>Beatrice Tierra</dc:creator>
  <cp:lastModifiedBy>Windows User</cp:lastModifiedBy>
  <cp:revision>41</cp:revision>
  <dcterms:created xsi:type="dcterms:W3CDTF">2021-07-28T02:17:51Z</dcterms:created>
  <dcterms:modified xsi:type="dcterms:W3CDTF">2021-09-14T23:12:57Z</dcterms:modified>
</cp:coreProperties>
</file>

<file path=docProps/thumbnail.jpeg>
</file>